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FC79CC-25B2-4DC5-A5B8-51B9A21D721D}"/>
              </a:ext>
            </a:extLst>
          </p:cNvPr>
          <p:cNvSpPr txBox="1"/>
          <p:nvPr/>
        </p:nvSpPr>
        <p:spPr>
          <a:xfrm>
            <a:off x="5389711" y="5339909"/>
            <a:ext cx="1412567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ICLR 2021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1600" dirty="0"/>
              <a:t>张钰波</a:t>
            </a:r>
            <a:endParaRPr lang="en-US" altLang="zh-CN" sz="1600" dirty="0"/>
          </a:p>
          <a:p>
            <a:pPr algn="ctr"/>
            <a:endParaRPr lang="en-US" altLang="zh-CN" sz="500" dirty="0"/>
          </a:p>
          <a:p>
            <a:pPr algn="ctr"/>
            <a:r>
              <a:rPr lang="en-US" altLang="zh-CN" sz="1600" dirty="0"/>
              <a:t>2021.06.07 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BF55C8-3571-4876-8D55-DD1EA8A9A047}"/>
              </a:ext>
            </a:extLst>
          </p:cNvPr>
          <p:cNvSpPr txBox="1"/>
          <p:nvPr/>
        </p:nvSpPr>
        <p:spPr>
          <a:xfrm>
            <a:off x="752208" y="864066"/>
            <a:ext cx="10687574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Discovering Diverse Multi-Agent Strategic Behavior via Reward Randomization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9A522E-0F7B-4EE3-ADE4-ABD236A0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45" y="3034813"/>
            <a:ext cx="7893909" cy="147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2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A49EF441-FBA3-49CC-96F9-C9D693393D56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2893CC-4E24-4311-A744-6AF2AFAE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5" y="3219498"/>
            <a:ext cx="3120117" cy="12342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C47EC3-CEAF-4B30-A08D-4F40392D76BF}"/>
              </a:ext>
            </a:extLst>
          </p:cNvPr>
          <p:cNvSpPr txBox="1"/>
          <p:nvPr/>
        </p:nvSpPr>
        <p:spPr>
          <a:xfrm>
            <a:off x="372095" y="940155"/>
            <a:ext cx="11313769" cy="629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existence of multiple NEs is extremely common in many multi-agent games.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AAF9BF-B8B4-4A82-BC02-D03C24CF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6301"/>
            <a:ext cx="5010146" cy="37006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FB6EA9-A546-4118-8659-5F2B1015FA1F}"/>
              </a:ext>
            </a:extLst>
          </p:cNvPr>
          <p:cNvSpPr txBox="1"/>
          <p:nvPr/>
        </p:nvSpPr>
        <p:spPr>
          <a:xfrm>
            <a:off x="5965619" y="5728923"/>
            <a:ext cx="583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PPO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stag</a:t>
            </a:r>
            <a:r>
              <a:rPr lang="zh-CN" altLang="en-US" dirty="0"/>
              <a:t> </a:t>
            </a:r>
            <a:r>
              <a:rPr lang="en-US" altLang="zh-CN" dirty="0"/>
              <a:t>hunt,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a=4,</a:t>
            </a:r>
            <a:r>
              <a:rPr lang="zh-CN" altLang="en-US" dirty="0"/>
              <a:t> </a:t>
            </a:r>
            <a:r>
              <a:rPr lang="en-US" altLang="zh-CN" dirty="0"/>
              <a:t>b=3,</a:t>
            </a:r>
            <a:r>
              <a:rPr lang="zh-CN" altLang="en-US" dirty="0"/>
              <a:t> </a:t>
            </a:r>
            <a:r>
              <a:rPr lang="en-US" altLang="zh-CN" dirty="0"/>
              <a:t>d=1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c (10 seeds)</a:t>
            </a:r>
          </a:p>
        </p:txBody>
      </p:sp>
    </p:spTree>
    <p:extLst>
      <p:ext uri="{BB962C8B-B14F-4D97-AF65-F5344CB8AC3E}">
        <p14:creationId xmlns:p14="http://schemas.microsoft.com/office/powerpoint/2010/main" val="65665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A8C7050-65BB-468C-85F7-28E837D563AB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B4BF3A-A9BF-423D-8326-B2635446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59" y="3609241"/>
            <a:ext cx="7200092" cy="27411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EADD6B2-9A32-4DB2-B935-0CA0E20EDD18}"/>
              </a:ext>
            </a:extLst>
          </p:cNvPr>
          <p:cNvSpPr txBox="1"/>
          <p:nvPr/>
        </p:nvSpPr>
        <p:spPr>
          <a:xfrm>
            <a:off x="770548" y="851613"/>
            <a:ext cx="10716058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game with extreme reward setting, reinforcement learning is usually difficult to explore the optimal strategy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B05F4C-90F3-4A45-A28C-844A3921AE94}"/>
              </a:ext>
            </a:extLst>
          </p:cNvPr>
          <p:cNvSpPr txBox="1"/>
          <p:nvPr/>
        </p:nvSpPr>
        <p:spPr>
          <a:xfrm>
            <a:off x="1280161" y="2138666"/>
            <a:ext cx="609600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 Randomization (RR)</a:t>
            </a:r>
            <a:endParaRPr lang="en-US" altLang="zh-C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Reward-Randomized Policy Gradient (RPG)</a:t>
            </a:r>
          </a:p>
        </p:txBody>
      </p:sp>
    </p:spTree>
    <p:extLst>
      <p:ext uri="{BB962C8B-B14F-4D97-AF65-F5344CB8AC3E}">
        <p14:creationId xmlns:p14="http://schemas.microsoft.com/office/powerpoint/2010/main" val="163865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F1E602C-6AAF-4CD5-98EE-63296DD16DD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Reward-Randomized Policy Gradient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B655FB9-C9A3-42DB-9E92-F66240647165}"/>
              </a:ext>
            </a:extLst>
          </p:cNvPr>
          <p:cNvGrpSpPr/>
          <p:nvPr/>
        </p:nvGrpSpPr>
        <p:grpSpPr>
          <a:xfrm>
            <a:off x="1685747" y="1769213"/>
            <a:ext cx="3599715" cy="1470673"/>
            <a:chOff x="4214949" y="1115667"/>
            <a:chExt cx="3887098" cy="173966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3C1729-07C2-4D99-9748-FDA85B72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5106" y="1115667"/>
              <a:ext cx="3041788" cy="40729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79BC184-33B3-4AED-A4DA-60AA3C21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4949" y="2452152"/>
              <a:ext cx="3887098" cy="403184"/>
            </a:xfrm>
            <a:prstGeom prst="rect">
              <a:avLst/>
            </a:prstGeom>
          </p:spPr>
        </p:pic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44D9EB9D-C1F0-400D-97EB-DCAF60DD96CC}"/>
                </a:ext>
              </a:extLst>
            </p:cNvPr>
            <p:cNvSpPr/>
            <p:nvPr/>
          </p:nvSpPr>
          <p:spPr>
            <a:xfrm>
              <a:off x="5876109" y="1598325"/>
              <a:ext cx="439781" cy="73033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D03CB8B-3A16-4705-9453-332D116AB6B4}"/>
              </a:ext>
            </a:extLst>
          </p:cNvPr>
          <p:cNvSpPr txBox="1"/>
          <p:nvPr/>
        </p:nvSpPr>
        <p:spPr>
          <a:xfrm>
            <a:off x="437605" y="84359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ulti-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gent Markov games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C840A8D-6847-48EF-BB1D-59EC87A57EB7}"/>
              </a:ext>
            </a:extLst>
          </p:cNvPr>
          <p:cNvGrpSpPr/>
          <p:nvPr/>
        </p:nvGrpSpPr>
        <p:grpSpPr>
          <a:xfrm>
            <a:off x="6096000" y="1485699"/>
            <a:ext cx="104503" cy="2078906"/>
            <a:chOff x="6152190" y="3585849"/>
            <a:chExt cx="214301" cy="2922422"/>
          </a:xfrm>
        </p:grpSpPr>
        <p:sp>
          <p:nvSpPr>
            <p:cNvPr id="35" name="Rectangle 48">
              <a:extLst>
                <a:ext uri="{FF2B5EF4-FFF2-40B4-BE49-F238E27FC236}">
                  <a16:creationId xmlns:a16="http://schemas.microsoft.com/office/drawing/2014/main" id="{A5783ABB-1F17-4584-A273-4D14762EEFCC}"/>
                </a:ext>
              </a:extLst>
            </p:cNvPr>
            <p:cNvSpPr/>
            <p:nvPr/>
          </p:nvSpPr>
          <p:spPr>
            <a:xfrm>
              <a:off x="6152190" y="3585849"/>
              <a:ext cx="214301" cy="1285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Rectangle 49">
              <a:extLst>
                <a:ext uri="{FF2B5EF4-FFF2-40B4-BE49-F238E27FC236}">
                  <a16:creationId xmlns:a16="http://schemas.microsoft.com/office/drawing/2014/main" id="{C7EABE15-6C74-41FC-9F4A-D16C1455055B}"/>
                </a:ext>
              </a:extLst>
            </p:cNvPr>
            <p:cNvSpPr/>
            <p:nvPr/>
          </p:nvSpPr>
          <p:spPr>
            <a:xfrm>
              <a:off x="6152190" y="5222467"/>
              <a:ext cx="214301" cy="1285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4E9C730-E9ED-42C2-9C5A-63C6D798D5B8}"/>
              </a:ext>
            </a:extLst>
          </p:cNvPr>
          <p:cNvGrpSpPr/>
          <p:nvPr/>
        </p:nvGrpSpPr>
        <p:grpSpPr>
          <a:xfrm>
            <a:off x="7256314" y="1363791"/>
            <a:ext cx="3556052" cy="569985"/>
            <a:chOff x="7256314" y="1363791"/>
            <a:chExt cx="3556052" cy="56998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3740D82-2F95-4AB4-8E21-46B910B7D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314" y="1621930"/>
              <a:ext cx="3556052" cy="311846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4260BD7-0149-484E-AC73-028A9111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3911" y="1363791"/>
              <a:ext cx="297206" cy="266723"/>
            </a:xfrm>
            <a:prstGeom prst="rect">
              <a:avLst/>
            </a:prstGeom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16C5FB1-31BC-44B6-AE5B-E4EC95544FFA}"/>
              </a:ext>
            </a:extLst>
          </p:cNvPr>
          <p:cNvSpPr txBox="1"/>
          <p:nvPr/>
        </p:nvSpPr>
        <p:spPr>
          <a:xfrm>
            <a:off x="6725091" y="2553270"/>
            <a:ext cx="33855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low-dimensional feature vector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0BDC4B4-FA51-4B8D-8884-41AB26FE1315}"/>
              </a:ext>
            </a:extLst>
          </p:cNvPr>
          <p:cNvSpPr txBox="1"/>
          <p:nvPr/>
        </p:nvSpPr>
        <p:spPr>
          <a:xfrm>
            <a:off x="10812366" y="2553270"/>
            <a:ext cx="84449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29E02D0-D4BC-4B45-9F53-97A7196714EF}"/>
              </a:ext>
            </a:extLst>
          </p:cNvPr>
          <p:cNvCxnSpPr>
            <a:cxnSpLocks/>
          </p:cNvCxnSpPr>
          <p:nvPr/>
        </p:nvCxnSpPr>
        <p:spPr>
          <a:xfrm flipH="1">
            <a:off x="8499566" y="1975412"/>
            <a:ext cx="1280160" cy="522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401CDBD-3264-4732-A3EE-24EAE7F0A8EA}"/>
              </a:ext>
            </a:extLst>
          </p:cNvPr>
          <p:cNvCxnSpPr/>
          <p:nvPr/>
        </p:nvCxnSpPr>
        <p:spPr>
          <a:xfrm>
            <a:off x="10728960" y="1933776"/>
            <a:ext cx="583474" cy="563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B73D7585-608D-4032-B478-04E89DA62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97" y="3932697"/>
            <a:ext cx="8967907" cy="23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F1E602C-6AAF-4CD5-98EE-63296DD16DD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Reward-Randomized Policy Gradient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03CB8B-3A16-4705-9453-332D116AB6B4}"/>
              </a:ext>
            </a:extLst>
          </p:cNvPr>
          <p:cNvSpPr txBox="1"/>
          <p:nvPr/>
        </p:nvSpPr>
        <p:spPr>
          <a:xfrm>
            <a:off x="437605" y="843593"/>
            <a:ext cx="8018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Learning to adapt with diverse opponents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435A6-7462-41CF-A2EA-EB79502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11" y="2124854"/>
            <a:ext cx="6704778" cy="34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F1E602C-6AAF-4CD5-98EE-63296DD16DD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Experimental Results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7D2F0C-AF4E-4558-9D5C-51863515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5" y="932328"/>
            <a:ext cx="4500520" cy="23396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12228A-EAA9-4CD1-8C61-9ACBAF1F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90" y="853439"/>
            <a:ext cx="4547752" cy="24869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071A89-EC21-4CA2-9A8B-96E08EA8E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4" y="3665623"/>
            <a:ext cx="3871115" cy="288663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C8C1AC-A080-4835-9908-5B695C55E601}"/>
              </a:ext>
            </a:extLst>
          </p:cNvPr>
          <p:cNvGrpSpPr/>
          <p:nvPr/>
        </p:nvGrpSpPr>
        <p:grpSpPr>
          <a:xfrm>
            <a:off x="6759617" y="3665623"/>
            <a:ext cx="3781930" cy="3151904"/>
            <a:chOff x="6017623" y="3369206"/>
            <a:chExt cx="4288792" cy="345098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C039D3C-E33A-4C75-AD64-02F0CBA74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7623" y="3369206"/>
              <a:ext cx="4288792" cy="327190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73A524A-1B58-4FF8-BAE9-FB7671969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3833" y="6462022"/>
              <a:ext cx="312447" cy="358171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78FE630-7AF3-4435-A513-A3C1C1AF9C39}"/>
              </a:ext>
            </a:extLst>
          </p:cNvPr>
          <p:cNvSpPr txBox="1"/>
          <p:nvPr/>
        </p:nvSpPr>
        <p:spPr>
          <a:xfrm>
            <a:off x="2424727" y="321672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Monster-Hunt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B5E0C-E1D1-4F54-8F0F-F72AE32BD793}"/>
              </a:ext>
            </a:extLst>
          </p:cNvPr>
          <p:cNvSpPr txBox="1"/>
          <p:nvPr/>
        </p:nvSpPr>
        <p:spPr>
          <a:xfrm>
            <a:off x="8145134" y="3244334"/>
            <a:ext cx="112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Escalation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729C98B-6A9F-460C-9436-4297C1F37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92" y="3972216"/>
            <a:ext cx="11956816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F1E602C-6AAF-4CD5-98EE-63296DD16DD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Experimental Results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54CD39-1FD2-42CD-97A8-61111D69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1159380"/>
            <a:ext cx="9139646" cy="188188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5002737-7E3A-4F2E-943E-180422DC2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3" y="3761557"/>
            <a:ext cx="2908663" cy="163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E42D0ED-9147-484A-833C-1944D289F5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24" y="3761557"/>
            <a:ext cx="1719944" cy="17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39BBAEE-9B9F-4BF9-85A0-D8259F7CDE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44" y="3845378"/>
            <a:ext cx="2908663" cy="163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84EED97-A8E9-4AC8-98B3-2D446662B9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296" y="3514475"/>
            <a:ext cx="1972475" cy="19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CD4ADB-328D-4F55-91BA-DD1DEF21BFC3}"/>
              </a:ext>
            </a:extLst>
          </p:cNvPr>
          <p:cNvSpPr txBox="1"/>
          <p:nvPr/>
        </p:nvSpPr>
        <p:spPr>
          <a:xfrm>
            <a:off x="888275" y="5529343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Cooperative strategy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3B5601A-9A99-4B98-917B-4C24CEF1C771}"/>
              </a:ext>
            </a:extLst>
          </p:cNvPr>
          <p:cNvSpPr txBox="1"/>
          <p:nvPr/>
        </p:nvSpPr>
        <p:spPr>
          <a:xfrm>
            <a:off x="3629296" y="551395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Aggressive strategy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AF7DDF-BC71-47A5-94F7-C0F2AAD4C3EC}"/>
              </a:ext>
            </a:extLst>
          </p:cNvPr>
          <p:cNvSpPr txBox="1"/>
          <p:nvPr/>
        </p:nvSpPr>
        <p:spPr>
          <a:xfrm>
            <a:off x="6339840" y="548150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Non-cooperative strategy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D013F3-26CE-472C-8526-C543FA43FEA4}"/>
              </a:ext>
            </a:extLst>
          </p:cNvPr>
          <p:cNvSpPr txBox="1"/>
          <p:nvPr/>
        </p:nvSpPr>
        <p:spPr>
          <a:xfrm>
            <a:off x="9919063" y="5529343"/>
            <a:ext cx="2077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Perpetual strategy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1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4F1E602C-6AAF-4CD5-98EE-63296DD16DD7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Experimental Results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B16BB-9AF6-43C2-A42C-0FC0A90CB757}"/>
              </a:ext>
            </a:extLst>
          </p:cNvPr>
          <p:cNvSpPr txBox="1"/>
          <p:nvPr/>
        </p:nvSpPr>
        <p:spPr>
          <a:xfrm>
            <a:off x="783772" y="1092797"/>
            <a:ext cx="38395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bonus for eating the other agent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BDEFF5B-DB42-4F80-A233-340E545488B0}"/>
              </a:ext>
            </a:extLst>
          </p:cNvPr>
          <p:cNvGrpSpPr/>
          <p:nvPr/>
        </p:nvGrpSpPr>
        <p:grpSpPr>
          <a:xfrm>
            <a:off x="593883" y="2031707"/>
            <a:ext cx="11004234" cy="2568163"/>
            <a:chOff x="593883" y="2031707"/>
            <a:chExt cx="11004234" cy="256816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E97F6B-FAF1-44E9-93B9-D5FED9A1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83" y="2031707"/>
              <a:ext cx="11004234" cy="256816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BBD2205-0987-4ECB-B348-796C4E36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1394" y="3944717"/>
              <a:ext cx="521453" cy="451502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A72B8D2-1233-4194-8F50-A5D8D9357724}"/>
              </a:ext>
            </a:extLst>
          </p:cNvPr>
          <p:cNvSpPr txBox="1"/>
          <p:nvPr/>
        </p:nvSpPr>
        <p:spPr>
          <a:xfrm>
            <a:off x="5273040" y="1092797"/>
            <a:ext cx="36009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the prosocial level of both agents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422E98-BF42-42B4-BD4E-FD3ADEB73D1F}"/>
              </a:ext>
            </a:extLst>
          </p:cNvPr>
          <p:cNvCxnSpPr/>
          <p:nvPr/>
        </p:nvCxnSpPr>
        <p:spPr>
          <a:xfrm flipH="1" flipV="1">
            <a:off x="3087149" y="1560352"/>
            <a:ext cx="1434517" cy="637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4245290-08BA-44CB-B075-157ADA2AF492}"/>
              </a:ext>
            </a:extLst>
          </p:cNvPr>
          <p:cNvCxnSpPr>
            <a:cxnSpLocks/>
          </p:cNvCxnSpPr>
          <p:nvPr/>
        </p:nvCxnSpPr>
        <p:spPr>
          <a:xfrm flipV="1">
            <a:off x="5117284" y="1560352"/>
            <a:ext cx="2114026" cy="637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6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>
            <a:extLst>
              <a:ext uri="{FF2B5EF4-FFF2-40B4-BE49-F238E27FC236}">
                <a16:creationId xmlns:a16="http://schemas.microsoft.com/office/drawing/2014/main" id="{ADDC3496-83EA-42C5-AA00-FA36F425958C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/>
              <a:t>Summarization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C543EF-C9D4-4046-B0C8-25C6379A7962}"/>
              </a:ext>
            </a:extLst>
          </p:cNvPr>
          <p:cNvSpPr txBox="1"/>
          <p:nvPr/>
        </p:nvSpPr>
        <p:spPr>
          <a:xfrm>
            <a:off x="832607" y="731785"/>
            <a:ext cx="1069386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 novel reward-space exploration technique, reward randomization (RR), for discovering hard-to-find equilibrium with high payoffs.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RR discovers surprisingly diverse strategic behaviors in complex Markov games, which further provides a practical solution for building an adaptive agent.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new multi-agent environment Agar .io, which allows complex multi-agent strategic behavior.</a:t>
            </a:r>
          </a:p>
        </p:txBody>
      </p:sp>
    </p:spTree>
    <p:extLst>
      <p:ext uri="{BB962C8B-B14F-4D97-AF65-F5344CB8AC3E}">
        <p14:creationId xmlns:p14="http://schemas.microsoft.com/office/powerpoint/2010/main" val="70127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197</Words>
  <Application>Microsoft Office PowerPoint</Application>
  <PresentationFormat>宽屏</PresentationFormat>
  <Paragraphs>37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ybzhang</dc:creator>
  <cp:lastModifiedBy>zhang yubo</cp:lastModifiedBy>
  <cp:revision>22</cp:revision>
  <dcterms:created xsi:type="dcterms:W3CDTF">2021-06-06T01:22:00Z</dcterms:created>
  <dcterms:modified xsi:type="dcterms:W3CDTF">2021-06-06T13:32:34Z</dcterms:modified>
</cp:coreProperties>
</file>